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</p:sldMasterIdLst>
  <p:notesMasterIdLst>
    <p:notesMasterId r:id="rId38"/>
  </p:notesMasterIdLst>
  <p:sldIdLst>
    <p:sldId id="282" r:id="rId2"/>
    <p:sldId id="311" r:id="rId3"/>
    <p:sldId id="325" r:id="rId4"/>
    <p:sldId id="326" r:id="rId5"/>
    <p:sldId id="327" r:id="rId6"/>
    <p:sldId id="328" r:id="rId7"/>
    <p:sldId id="307" r:id="rId8"/>
    <p:sldId id="329" r:id="rId9"/>
    <p:sldId id="330" r:id="rId10"/>
    <p:sldId id="264" r:id="rId11"/>
    <p:sldId id="310" r:id="rId12"/>
    <p:sldId id="280" r:id="rId13"/>
    <p:sldId id="312" r:id="rId14"/>
    <p:sldId id="267" r:id="rId15"/>
    <p:sldId id="323" r:id="rId16"/>
    <p:sldId id="324" r:id="rId17"/>
    <p:sldId id="269" r:id="rId18"/>
    <p:sldId id="270" r:id="rId19"/>
    <p:sldId id="320" r:id="rId20"/>
    <p:sldId id="271" r:id="rId21"/>
    <p:sldId id="321" r:id="rId22"/>
    <p:sldId id="318" r:id="rId23"/>
    <p:sldId id="272" r:id="rId24"/>
    <p:sldId id="299" r:id="rId25"/>
    <p:sldId id="315" r:id="rId26"/>
    <p:sldId id="331" r:id="rId27"/>
    <p:sldId id="316" r:id="rId28"/>
    <p:sldId id="313" r:id="rId29"/>
    <p:sldId id="273" r:id="rId30"/>
    <p:sldId id="274" r:id="rId31"/>
    <p:sldId id="317" r:id="rId32"/>
    <p:sldId id="275" r:id="rId33"/>
    <p:sldId id="276" r:id="rId34"/>
    <p:sldId id="277" r:id="rId35"/>
    <p:sldId id="300" r:id="rId36"/>
    <p:sldId id="28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216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867" autoAdjust="0"/>
    <p:restoredTop sz="97241" autoAdjust="0"/>
  </p:normalViewPr>
  <p:slideViewPr>
    <p:cSldViewPr>
      <p:cViewPr>
        <p:scale>
          <a:sx n="100" d="100"/>
          <a:sy n="100" d="100"/>
        </p:scale>
        <p:origin x="-194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72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ln>
          </c:spPr>
          <c:dPt>
            <c:idx val="1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</c:spPr>
          </c:dPt>
          <c:dPt>
            <c:idx val="4"/>
            <c:spPr>
              <a:solidFill>
                <a:srgbClr val="FFFF00"/>
              </a:solidFill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</c:spPr>
          </c:dPt>
          <c:dPt>
            <c:idx val="7"/>
            <c:spPr>
              <a:solidFill>
                <a:srgbClr val="92D050"/>
              </a:solidFill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</c:spPr>
          </c:dPt>
          <c:dPt>
            <c:idx val="8"/>
            <c:spPr>
              <a:solidFill>
                <a:srgbClr val="FF0000"/>
              </a:solidFill>
              <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</a:ln>
            </c:spPr>
          </c:dPt>
          <c:dLbls>
            <c:dLbl>
              <c:idx val="0"/>
              <c:layout>
                <c:manualLayout>
                  <c:x val="-0.14568896691871713"/>
                  <c:y val="1.4279524497278087E-2"/>
                </c:manualLayout>
              </c:layout>
              <c:showVal val="1"/>
            </c:dLbl>
            <c:dLbl>
              <c:idx val="8"/>
              <c:layout>
                <c:manualLayout>
                  <c:x val="8.0195239658043815E-2"/>
                  <c:y val="0.12614987223641819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</c:v>
                </c:pt>
                <c:pt idx="1">
                  <c:v>Акцизы</c:v>
                </c:pt>
                <c:pt idx="2">
                  <c:v>ЕСХН</c:v>
                </c:pt>
                <c:pt idx="3">
                  <c:v>Налог на имущ-во</c:v>
                </c:pt>
                <c:pt idx="4">
                  <c:v>Земельный налог</c:v>
                </c:pt>
                <c:pt idx="5">
                  <c:v>Аренда земли</c:v>
                </c:pt>
                <c:pt idx="6">
                  <c:v>Аренда имущества</c:v>
                </c:pt>
                <c:pt idx="7">
                  <c:v>Доходы от реализации имущ-ва</c:v>
                </c:pt>
                <c:pt idx="8">
                  <c:v>Безвозмездные поступления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36.1</c:v>
                </c:pt>
                <c:pt idx="1">
                  <c:v>12.9</c:v>
                </c:pt>
                <c:pt idx="2">
                  <c:v>0.9</c:v>
                </c:pt>
                <c:pt idx="3">
                  <c:v>6</c:v>
                </c:pt>
                <c:pt idx="4">
                  <c:v>17.8</c:v>
                </c:pt>
                <c:pt idx="5">
                  <c:v>0.9</c:v>
                </c:pt>
                <c:pt idx="6">
                  <c:v>1.5</c:v>
                </c:pt>
                <c:pt idx="7">
                  <c:v>1.4</c:v>
                </c:pt>
                <c:pt idx="8">
                  <c:v>22.2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66517364148925862"/>
          <c:y val="1.3606420983303376E-2"/>
          <c:w val="0.32556709925148275"/>
          <c:h val="0.91000292585310261"/>
        </c:manualLayout>
      </c:layout>
      <c:txPr>
        <a:bodyPr/>
        <a:lstStyle/>
        <a:p>
          <a:pPr>
            <a:defRPr sz="1600" baseline="0"/>
          </a:pPr>
          <a:endParaRPr lang="ru-RU"/>
        </a:p>
      </c:txPr>
    </c:legend>
    <c:plotVisOnly val="1"/>
  </c:chart>
  <c:spPr>
    <a:solidFill>
      <a:schemeClr val="accent1">
        <a:lumMod val="40000"/>
        <a:lumOff val="6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gradFill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0"/>
              </a:gradFill>
            </a:ln>
          </c:spPr>
          <c:dLbls>
            <c:dLbl>
              <c:idx val="0"/>
              <c:layout>
                <c:manualLayout>
                  <c:x val="9.2591377466705576E-3"/>
                  <c:y val="-2.4767801857585254E-3"/>
                </c:manualLayout>
              </c:layout>
              <c:spPr/>
              <c:txPr>
                <a:bodyPr/>
                <a:lstStyle/>
                <a:p>
                  <a:pPr>
                    <a:defRPr sz="2400" b="1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4.6296296296296311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2400" b="1" i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i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31462.799999999996</c:v>
                </c:pt>
                <c:pt idx="1">
                  <c:v>22499</c:v>
                </c:pt>
              </c:numCache>
            </c:numRef>
          </c:val>
        </c:ser>
        <c:axId val="104380672"/>
        <c:axId val="111210496"/>
      </c:barChart>
      <c:catAx>
        <c:axId val="104380672"/>
        <c:scaling>
          <c:orientation val="minMax"/>
        </c:scaling>
        <c:axPos val="b"/>
        <c:numFmt formatCode="General" sourceLinked="1"/>
        <c:tickLblPos val="nextTo"/>
        <c:crossAx val="111210496"/>
        <c:crosses val="autoZero"/>
        <c:auto val="1"/>
        <c:lblAlgn val="ctr"/>
        <c:lblOffset val="100"/>
      </c:catAx>
      <c:valAx>
        <c:axId val="111210496"/>
        <c:scaling>
          <c:orientation val="minMax"/>
        </c:scaling>
        <c:axPos val="l"/>
        <c:majorGridlines/>
        <c:numFmt formatCode="General" sourceLinked="1"/>
        <c:tickLblPos val="nextTo"/>
        <c:crossAx val="10438067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 b="1" i="1"/>
          </a:pPr>
          <a:endParaRPr lang="ru-RU"/>
        </a:p>
      </c:txPr>
    </c:legend>
    <c:plotVisOnly val="1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5.7355867414912096E-3"/>
                  <c:y val="-0.17636929230085541"/>
                </c:manualLayout>
              </c:layout>
              <c:showVal val="1"/>
            </c:dLbl>
            <c:dLbl>
              <c:idx val="1"/>
              <c:layout>
                <c:manualLayout>
                  <c:x val="1.4338966853728082E-3"/>
                  <c:y val="-0.44788517650085685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15535.6</c:v>
                </c:pt>
                <c:pt idx="1">
                  <c:v>18257.8</c:v>
                </c:pt>
              </c:numCache>
            </c:numRef>
          </c:val>
        </c:ser>
        <c:overlap val="100"/>
        <c:axId val="164843520"/>
        <c:axId val="164845056"/>
      </c:barChart>
      <c:catAx>
        <c:axId val="164843520"/>
        <c:scaling>
          <c:orientation val="minMax"/>
        </c:scaling>
        <c:axPos val="b"/>
        <c:numFmt formatCode="General" sourceLinked="1"/>
        <c:tickLblPos val="nextTo"/>
        <c:crossAx val="164845056"/>
        <c:crosses val="autoZero"/>
        <c:auto val="1"/>
        <c:lblAlgn val="ctr"/>
        <c:lblOffset val="100"/>
      </c:catAx>
      <c:valAx>
        <c:axId val="164845056"/>
        <c:scaling>
          <c:orientation val="minMax"/>
        </c:scaling>
        <c:axPos val="l"/>
        <c:majorGridlines/>
        <c:numFmt formatCode="General" sourceLinked="1"/>
        <c:tickLblPos val="nextTo"/>
        <c:crossAx val="1648435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 i="1"/>
          </a:pPr>
          <a:endParaRPr lang="ru-RU"/>
        </a:p>
      </c:txPr>
    </c:legend>
    <c:plotVisOnly val="1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-1.4338966853728082E-3"/>
                  <c:y val="-0.4269993392547029"/>
                </c:manualLayout>
              </c:layout>
              <c:showVal val="1"/>
            </c:dLbl>
            <c:dLbl>
              <c:idx val="1"/>
              <c:layout>
                <c:manualLayout>
                  <c:x val="-5.7355867414912373E-3"/>
                  <c:y val="-0.19725512954700941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5219.1000000000004</c:v>
                </c:pt>
                <c:pt idx="1">
                  <c:v>4481.1000000000004</c:v>
                </c:pt>
              </c:numCache>
            </c:numRef>
          </c:val>
        </c:ser>
        <c:overlap val="100"/>
        <c:axId val="104363520"/>
        <c:axId val="104365056"/>
      </c:barChart>
      <c:catAx>
        <c:axId val="104363520"/>
        <c:scaling>
          <c:orientation val="minMax"/>
        </c:scaling>
        <c:axPos val="b"/>
        <c:numFmt formatCode="General" sourceLinked="1"/>
        <c:tickLblPos val="nextTo"/>
        <c:crossAx val="104365056"/>
        <c:crosses val="autoZero"/>
        <c:auto val="1"/>
        <c:lblAlgn val="ctr"/>
        <c:lblOffset val="100"/>
      </c:catAx>
      <c:valAx>
        <c:axId val="104365056"/>
        <c:scaling>
          <c:orientation val="minMax"/>
        </c:scaling>
        <c:axPos val="l"/>
        <c:majorGridlines/>
        <c:numFmt formatCode="General" sourceLinked="1"/>
        <c:tickLblPos val="nextTo"/>
        <c:crossAx val="104363520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accent1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92D050"/>
            </a:solidFill>
          </c:spPr>
          <c:dLbls>
            <c:dLbl>
              <c:idx val="0"/>
              <c:layout>
                <c:manualLayout>
                  <c:x val="-2.86779337074562E-3"/>
                  <c:y val="-0.14620086072307747"/>
                </c:manualLayout>
              </c:layout>
              <c:showVal val="1"/>
            </c:dLbl>
            <c:dLbl>
              <c:idx val="1"/>
              <c:layout>
                <c:manualLayout>
                  <c:x val="-5.7355867414912373E-3"/>
                  <c:y val="-0.44324406206327954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805.5</c:v>
                </c:pt>
                <c:pt idx="1">
                  <c:v>4318.7</c:v>
                </c:pt>
              </c:numCache>
            </c:numRef>
          </c:val>
        </c:ser>
        <c:overlap val="100"/>
        <c:axId val="168658048"/>
        <c:axId val="168659584"/>
      </c:barChart>
      <c:catAx>
        <c:axId val="168658048"/>
        <c:scaling>
          <c:orientation val="minMax"/>
        </c:scaling>
        <c:axPos val="b"/>
        <c:numFmt formatCode="General" sourceLinked="1"/>
        <c:tickLblPos val="nextTo"/>
        <c:crossAx val="168659584"/>
        <c:crosses val="autoZero"/>
        <c:auto val="1"/>
        <c:lblAlgn val="ctr"/>
        <c:lblOffset val="100"/>
      </c:catAx>
      <c:valAx>
        <c:axId val="168659584"/>
        <c:scaling>
          <c:orientation val="minMax"/>
        </c:scaling>
        <c:axPos val="l"/>
        <c:majorGridlines/>
        <c:numFmt formatCode="General" sourceLinked="1"/>
        <c:tickLblPos val="nextTo"/>
        <c:crossAx val="168658048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6868076085493721E-2"/>
          <c:y val="3.7450873514054017E-2"/>
          <c:w val="0.75533657958510481"/>
          <c:h val="0.87678591267636974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Акцизы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0"/>
                  <c:y val="-0.43500565909343408"/>
                </c:manualLayout>
              </c:layout>
              <c:showVal val="1"/>
            </c:dLbl>
            <c:dLbl>
              <c:idx val="1"/>
              <c:layout>
                <c:manualLayout>
                  <c:x val="-1.1471173482982475E-2"/>
                  <c:y val="-0.19412235446061543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11204.7</c:v>
                </c:pt>
                <c:pt idx="1">
                  <c:v>9447.2999999999956</c:v>
                </c:pt>
              </c:numCache>
            </c:numRef>
          </c:val>
        </c:ser>
        <c:overlap val="100"/>
        <c:axId val="115290880"/>
        <c:axId val="115499392"/>
      </c:barChart>
      <c:catAx>
        <c:axId val="115290880"/>
        <c:scaling>
          <c:orientation val="minMax"/>
        </c:scaling>
        <c:axPos val="b"/>
        <c:numFmt formatCode="General" sourceLinked="1"/>
        <c:tickLblPos val="nextTo"/>
        <c:crossAx val="115499392"/>
        <c:crosses val="autoZero"/>
        <c:auto val="1"/>
        <c:lblAlgn val="ctr"/>
        <c:lblOffset val="100"/>
      </c:catAx>
      <c:valAx>
        <c:axId val="115499392"/>
        <c:scaling>
          <c:orientation val="minMax"/>
        </c:scaling>
        <c:axPos val="l"/>
        <c:majorGridlines/>
        <c:numFmt formatCode="General" sourceLinked="1"/>
        <c:tickLblPos val="nextTo"/>
        <c:crossAx val="115290880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>
        <a:lumMod val="85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476AB-587E-4FEF-9979-8C74A954FCB4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8A45-0DF4-4DB9-B56A-EAF2A87D30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31.01.2023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Ежегодный отчет</a:t>
            </a:r>
            <a:b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spc="50" dirty="0" smtClean="0">
                <a:ln w="11430"/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2022 год</a:t>
            </a:r>
            <a: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400" spc="5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Documents and Settings\1\Рабочий стол\Flag_of_Starotitarovskoe_(Krasnodar_krai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6264696" cy="344679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115328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Неналоговые Доходы бюджета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2022 год: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412775"/>
          <a:ext cx="871296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/>
                <a:gridCol w="4356484"/>
              </a:tblGrid>
              <a:tr h="91386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524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получаемые в виде арендной платы, а также средства от продажи права на заключение договоров </a:t>
                      </a:r>
                    </a:p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аренды за земли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078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1 263,6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41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36,0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98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поступления от использования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17,7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539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реализации имущества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1 194,3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115328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1124744"/>
          <a:ext cx="8321008" cy="4430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504"/>
                <a:gridCol w="4160504"/>
              </a:tblGrid>
              <a:tr h="98209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Сумма,</a:t>
                      </a:r>
                      <a:r>
                        <a:rPr lang="ru-RU" sz="18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тыс.руб.</a:t>
                      </a:r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1810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выравнивание бюджетной обеспеченности</a:t>
                      </a:r>
                    </a:p>
                    <a:p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1 413,3</a:t>
                      </a:r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6385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осуществление первичного воинского учета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519,8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829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выполнение передаваемых полномочий ( административные комиссии)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122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</a:t>
                      </a:r>
                    </a:p>
                    <a:p>
                      <a:endParaRPr lang="ru-RU" sz="16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17 400,5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39552" y="5661248"/>
          <a:ext cx="8208912" cy="1008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19 591,2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Темрюкского района за 2022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Documents and Settings\1\Рабочий стол\Отчет главы\0364c138927cc3d8775336e1bc3d3e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581128"/>
            <a:ext cx="3995936" cy="2276872"/>
          </a:xfrm>
          <a:prstGeom prst="rect">
            <a:avLst/>
          </a:prstGeom>
          <a:noFill/>
        </p:spPr>
      </p:pic>
      <p:pic>
        <p:nvPicPr>
          <p:cNvPr id="11" name="Picture 4" descr="http://www.temryuk.ru/upload/iblock/b12/b127844cc065f9bb4a2ac3f3e6b0a8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3275856" cy="2564904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IMG-20200211-WA0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5148064" cy="2664296"/>
          </a:xfrm>
          <a:prstGeom prst="rect">
            <a:avLst/>
          </a:prstGeom>
          <a:noFill/>
        </p:spPr>
      </p:pic>
      <p:pic>
        <p:nvPicPr>
          <p:cNvPr id="14" name="Picture 2" descr="http://www.temryuk.ru/upload/iblock/7af/7af669405d31b0e4c7307bfed870cb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916832"/>
            <a:ext cx="3995936" cy="2664296"/>
          </a:xfrm>
          <a:prstGeom prst="rect">
            <a:avLst/>
          </a:prstGeom>
          <a:noFill/>
        </p:spPr>
      </p:pic>
      <p:pic>
        <p:nvPicPr>
          <p:cNvPr id="9" name="Picture 6" descr="C:\Documents and Settings\1\Рабочий стол\ДОКУМЕНТЫ 2020\Отчет главы\Отчет главы за 2019 год\фото для отчета\d6dbfa7c-0c0f-41ac-b54f-8b8dce9b06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9" y="4581128"/>
            <a:ext cx="1944216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88639"/>
          <a:ext cx="8363272" cy="6418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18"/>
                <a:gridCol w="2090818"/>
                <a:gridCol w="2090818"/>
                <a:gridCol w="2090818"/>
              </a:tblGrid>
              <a:tr h="6572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2022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59468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всего, в том числе (тыс.руб.)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82 767,6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77 105,1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93,2 %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27 487,6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27 304,6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99,3%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440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519,8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519,8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57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157,2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283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17 480,8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12 058,4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69,0%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7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15 135,6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15 078,6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99,6%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7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3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15 652,7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15 652,7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266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412,6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412,6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4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5 910,9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5 910,9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7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Обслуживание муниципального долга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1907704" y="476672"/>
            <a:ext cx="5544616" cy="1196752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1916832"/>
            <a:ext cx="3960440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деят-ти администрации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7 110,8 тыс.руб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7544" y="4653136"/>
            <a:ext cx="3456384" cy="12155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функций МКУ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13 716,7 тыс.руб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1916832"/>
            <a:ext cx="4320480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политика и развитие гражданского общества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1 990,2 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4725144"/>
            <a:ext cx="3528392" cy="108012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ИКТ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1 084,5 тыс.руб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25" name="Стрелка вниз 24"/>
          <p:cNvSpPr/>
          <p:nvPr/>
        </p:nvSpPr>
        <p:spPr>
          <a:xfrm>
            <a:off x="6732240" y="3140968"/>
            <a:ext cx="432048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979712" y="3068960"/>
            <a:ext cx="504056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1560" y="692696"/>
            <a:ext cx="4968552" cy="14401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Территориального общественного самоуправления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369,6  тыс.руб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986" y="0"/>
            <a:ext cx="3055014" cy="4073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User\Desktop\Отчет главы за 2021\фото\IMG-20210225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140968"/>
            <a:ext cx="3059832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User\Desktop\Отчет главы за 2021\фото15.04\20210412_1333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6872"/>
            <a:ext cx="6156176" cy="461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188640"/>
            <a:ext cx="4355976" cy="144016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Праздничные мероприятия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117,8 тыс.руб</a:t>
            </a:r>
            <a:r>
              <a:rPr lang="ru-RU" sz="2400" b="1" dirty="0" smtClean="0">
                <a:solidFill>
                  <a:schemeClr val="tx1"/>
                </a:solidFill>
              </a:rPr>
              <a:t>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User\Desktop\Общая папка\bb844bb8-9d36-40f5-a122-4e3492614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354" y="116632"/>
            <a:ext cx="4626646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https://sun9-60.userapi.com/sun9-9/impg/xFCEkFQ9_VnXVqTbiq3LTpumJszazbd3YSuHaA/at5U5wPBA-A.jpg?size=1600x1200&amp;quality=96&amp;sign=b1420161316e4f945834bb9ade5b217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80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Desktop\Отчет главы за 2021\фото для отчета\Посадка деревьев 22.04.2021\DSC05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7081"/>
            <a:ext cx="4572000" cy="2970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kartinkinaden.ru/uploads/posts/2020-07/1593801766_70-p-fon-khaki-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928662" y="2636912"/>
            <a:ext cx="7572428" cy="400679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первичного воинского учета на территориях, где отсутствуют военные комиссариаты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519,8 тыс.руб.</a:t>
            </a:r>
            <a:endParaRPr lang="ru-RU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43042" y="214290"/>
            <a:ext cx="6286544" cy="148651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899592" y="0"/>
            <a:ext cx="7632848" cy="15567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 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544" y="4725144"/>
            <a:ext cx="3714776" cy="156935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ДНД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122,4  тыс . руб.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sun9-26.userapi.com/impf/c849532/v849532719/953b3/iYE3uk--Vyc.jpg?size=2560x1707&amp;quality=96&amp;sign=6daf0ace51d2342726ad6b6769d8ded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09285"/>
            <a:ext cx="4648200" cy="3048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User\Desktop\IcF_r2Upmc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4644008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esktop\RuRW14S-y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432048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539552" y="404664"/>
            <a:ext cx="4752528" cy="14401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Пожарная безопасность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34,8 тыс. руб.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Отчет главы за 2021\фото15.04\IMG-20210330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152" y="2776869"/>
            <a:ext cx="3060848" cy="3892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476672"/>
            <a:ext cx="30243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16832"/>
            <a:ext cx="613740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115328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Старотитаровского сельского поселения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Темрюкского района за 2022 год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3" y="1804056"/>
          <a:ext cx="7816952" cy="457889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54238"/>
                <a:gridCol w="1954238"/>
                <a:gridCol w="1954238"/>
                <a:gridCol w="1954238"/>
              </a:tblGrid>
              <a:tr h="5507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</a:t>
                      </a:r>
                    </a:p>
                    <a:p>
                      <a:pPr algn="ctr"/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 2022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плана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3374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бюджета всего, в т.ч.: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82 025,6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87 128,2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неналоговые доходы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62 434,4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67 353,2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03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  <a:p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19 591,2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19 591,2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8261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55776" y="1700808"/>
            <a:ext cx="3672408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12 038,2 тыс.рублей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91680" y="0"/>
            <a:ext cx="5572164" cy="13407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Дорожный фонд</a:t>
            </a:r>
          </a:p>
          <a:p>
            <a:pPr algn="ctr"/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283968" y="1340768"/>
            <a:ext cx="360040" cy="36004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User\Desktop\Отчет главы за 2021\8.png"/>
          <p:cNvPicPr>
            <a:picLocks noChangeAspect="1" noChangeArrowheads="1"/>
          </p:cNvPicPr>
          <p:nvPr/>
        </p:nvPicPr>
        <p:blipFill>
          <a:blip r:embed="rId2" cstate="print">
            <a:lum contrast="2000"/>
          </a:blip>
          <a:srcRect/>
          <a:stretch>
            <a:fillRect/>
          </a:stretch>
        </p:blipFill>
        <p:spPr bwMode="auto">
          <a:xfrm>
            <a:off x="0" y="2924944"/>
            <a:ext cx="2952328" cy="379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Отчет главы за 2021\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2924944"/>
            <a:ext cx="279723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564904"/>
            <a:ext cx="329822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8000"/>
          </a:blip>
          <a:srcRect/>
          <a:stretch>
            <a:fillRect/>
          </a:stretch>
        </p:blipFill>
        <p:spPr bwMode="auto">
          <a:xfrm>
            <a:off x="107504" y="620688"/>
            <a:ext cx="475252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contrast="28000"/>
          </a:blip>
          <a:srcRect/>
          <a:stretch>
            <a:fillRect/>
          </a:stretch>
        </p:blipFill>
        <p:spPr bwMode="auto">
          <a:xfrm>
            <a:off x="4788024" y="548680"/>
            <a:ext cx="4104456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тчет главы за 2021\Грейдирование дороги\WhatsApp Image 2021-05-18 at 13.04.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40982"/>
            <a:ext cx="4536504" cy="581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contrast="34000"/>
          </a:blip>
          <a:srcRect/>
          <a:stretch>
            <a:fillRect/>
          </a:stretch>
        </p:blipFill>
        <p:spPr bwMode="auto">
          <a:xfrm>
            <a:off x="4788024" y="1052736"/>
            <a:ext cx="4176464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19672" y="404664"/>
            <a:ext cx="6167038" cy="142876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3528" y="2348880"/>
            <a:ext cx="2592288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Водоснабжение, водоотведение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(ремонт наружных сетей водоснабжения и КНС)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2000,8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28184" y="2348880"/>
            <a:ext cx="2736304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Инженерная инфраструктура для зем. участков для  многодетных семей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(разработка тех.планов)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246,4  тыс. 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1763688" y="1484784"/>
            <a:ext cx="432048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164288" y="1556792"/>
            <a:ext cx="360040" cy="79208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2" descr="C:\Documents and Settings\1\Рабочий стол\ДОКУМЕНТЫ 2020\Отчет главы\Отчет главы за 2019 год\многодетные электроснабжение\4b035eb6-f20b-429f-ad95-b01af61fa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21088"/>
            <a:ext cx="4500562" cy="2636912"/>
          </a:xfrm>
          <a:prstGeom prst="rect">
            <a:avLst/>
          </a:prstGeom>
          <a:noFill/>
        </p:spPr>
      </p:pic>
      <p:pic>
        <p:nvPicPr>
          <p:cNvPr id="12" name="Picture 3" descr="C:\Documents and Settings\1\Рабочий стол\ДОКУМЕНТЫ 2020\Отчет главы\Отчет главы за 2019 год\многодетные электроснабжение\37df84a6-667c-4fec-b2ce-b940c0dcc1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21088"/>
            <a:ext cx="4714876" cy="2636912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3059832" y="2348880"/>
            <a:ext cx="2880320" cy="1800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и диагностика газопроводов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293,0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99992" y="1844824"/>
            <a:ext cx="360040" cy="50405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C:\Users\User\Desktop\Screenshot_2020-10-08 СТАРОТИТАРОВСКАЯ ( starotitarovskaya_sp) • Фото и видео в Instagr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3140968"/>
            <a:ext cx="2736304" cy="3717032"/>
          </a:xfrm>
          <a:prstGeom prst="rect">
            <a:avLst/>
          </a:prstGeom>
          <a:noFill/>
        </p:spPr>
      </p:pic>
      <p:pic>
        <p:nvPicPr>
          <p:cNvPr id="15" name="Picture 6" descr="C:\Documents and Settings\1\Рабочий стол\ДОКУМЕНТЫ 2020\Отчет главы\Отчет главы за 2019 год\фото для отчета\фото сквер\bb7babd2-4ce8-417d-9356-679254a1dc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</p:spPr>
      </p:pic>
      <p:pic>
        <p:nvPicPr>
          <p:cNvPr id="56329" name="Picture 9" descr="C:\Users\User\Downloads\Screenshot_2020-10-08 СТАРОТИТАРОВСКАЯ ( starotitarovskaya_sp) • Фото и видео в Instagram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059832" cy="3717032"/>
          </a:xfrm>
          <a:prstGeom prst="rect">
            <a:avLst/>
          </a:prstGeom>
          <a:noFill/>
        </p:spPr>
      </p:pic>
      <p:pic>
        <p:nvPicPr>
          <p:cNvPr id="56327" name="Picture 7" descr="C:\Users\User\Desktop\СТАРОТИТАРОВСКАЯ в Instagram «Прискакали с полей»_files\106265127_604115960534826_3945468137518469297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0660" y="3154660"/>
            <a:ext cx="3703340" cy="3703340"/>
          </a:xfrm>
          <a:prstGeom prst="rect">
            <a:avLst/>
          </a:prstGeom>
          <a:noFill/>
        </p:spPr>
      </p:pic>
      <p:pic>
        <p:nvPicPr>
          <p:cNvPr id="12" name="Picture 4" descr="C:\Documents and Settings\1\Рабочий стол\ДОКУМЕНТЫ 2020\Отчет главы\Отчет главы за 2019 год\фото для отчета\фото парк\f326947c-95a7-46a4-9ceb-fd57fd2527a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337" y="0"/>
            <a:ext cx="4429663" cy="3140968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915816" y="2060848"/>
            <a:ext cx="3456384" cy="86409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12 538,4 </a:t>
            </a:r>
            <a:r>
              <a:rPr lang="ru-RU" b="1" dirty="0" smtClean="0">
                <a:solidFill>
                  <a:schemeClr val="tx1"/>
                </a:solidFill>
              </a:rPr>
              <a:t>тыс.руб.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6322" name="AutoShape 2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123728" y="0"/>
            <a:ext cx="475252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499992" y="1484784"/>
            <a:ext cx="288032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20080"/>
          </a:xfrm>
        </p:spPr>
        <p:txBody>
          <a:bodyPr>
            <a:noAutofit/>
          </a:bodyPr>
          <a:lstStyle/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Приобретены две остановки по пер.Ильича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476672"/>
            <a:ext cx="7570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Высажено 60 деревьев </a:t>
            </a:r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11267" name="Picture 3" descr="C:\Users\User\Desktop\Отчет главы за 2021\фото для отчета\Посадка деревьев 22.04.2021\DSC05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5040560" cy="378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User\Desktop\Отчет главы за 2021\фото для отчета\Посадка деревьев 22.04.2021\DSC05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392392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73016"/>
            <a:ext cx="3848962" cy="340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7744" y="116632"/>
            <a:ext cx="4968552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Освещение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1628800"/>
            <a:ext cx="2664296" cy="648072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618,0 тыс.руб.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551712" y="1556792"/>
            <a:ext cx="2592288" cy="1512168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Приобретено ламп светодиодных в кол-ве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322 штук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71800" y="2132856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84168" y="2132856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251520" y="1628800"/>
            <a:ext cx="2448272" cy="158417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Приобретено светильников в кол-ве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 штук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500404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s://sun9-18.userapi.com/impg/UfHaPmUQMvKOlPDnZuyJgeW3-PiCtwOG3Ia7TA/ajQ3FB-eJtg.jpg?size=774x1032&amp;quality=96&amp;proxy=1&amp;sign=55caee556eb8b0c78e5fe03d7927de4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212976"/>
            <a:ext cx="4139952" cy="3645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rtal.edu.asu.ru/pluginfile.php/471880/course/overviewfiles/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28794" y="116632"/>
            <a:ext cx="5500726" cy="16561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051720" y="2708920"/>
            <a:ext cx="5040560" cy="201622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 муниципальных служащих в области противодействия коррупции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7,5 тыс.рублей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270892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1988840"/>
            <a:ext cx="432048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доходов Старотитаровского сельского поселения Темрюкского района в 2022 году, %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52500"/>
          <a:ext cx="8507288" cy="578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0"/>
            <a:ext cx="4248472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17" descr="http://i.mycdn.me/i?r=AzEPZsRbOZEKgBhR0XGMT1RkYOKjWOhxcxLEpD-vSXN63K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0"/>
            <a:ext cx="3568448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s://sun9-68.userapi.com/nzmiLJ9YQYtSzCaVoKbX4gZ2cFtA6-8qSQ6HVA/DPSsaYcnK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2987824" y="0"/>
            <a:ext cx="3816424" cy="1991144"/>
          </a:xfrm>
          <a:prstGeom prst="ellipse">
            <a:avLst/>
          </a:prstGeom>
          <a:solidFill>
            <a:schemeClr val="bg2">
              <a:lumMod val="90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15 652,7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6176" y="4365104"/>
            <a:ext cx="2428892" cy="1368152"/>
          </a:xfrm>
          <a:prstGeom prst="roundRect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Основные направления развития культуры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433,7 тыс.руб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03848" y="2852936"/>
            <a:ext cx="3096344" cy="1224136"/>
          </a:xfrm>
          <a:prstGeom prst="roundRect">
            <a:avLst/>
          </a:prstGeom>
          <a:solidFill>
            <a:schemeClr val="bg2">
              <a:lumMod val="90000"/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Выполнение муниципального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задания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15 512,1 тыс.руб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572000" y="2132856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6228184" y="1844824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>
            <a:off x="3131840" y="1916832"/>
            <a:ext cx="360040" cy="576064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3528" y="4149080"/>
            <a:ext cx="2788932" cy="1440160"/>
          </a:xfrm>
          <a:prstGeom prst="roundRect">
            <a:avLst/>
          </a:prstGeom>
          <a:solidFill>
            <a:schemeClr val="bg2">
              <a:lumMod val="9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Ремонт полового покрытия зрительного зала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2 160,0 тыс.руб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16832"/>
            <a:ext cx="4896544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  <a:prstGeom prst="roundRect">
            <a:avLst/>
          </a:prstGeom>
          <a:solidFill>
            <a:schemeClr val="bg2">
              <a:lumMod val="90000"/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Косметический ремонт памятников в 2022 году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10,6 тыс.руб.</a:t>
            </a:r>
            <a:b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8843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1\Рабочий стол\Отчет главы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390699" y="3717032"/>
            <a:ext cx="4753301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sun9-43.userapi.com/385RA10Dw_fnb2FqMMSwGjm1MfnedZhPvyuvgg/qy6FjoHMY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3"/>
            <a:ext cx="486003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2051720" y="0"/>
            <a:ext cx="4896544" cy="14847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772816"/>
            <a:ext cx="3500462" cy="14967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Пенсионное обеспечение муниципальных служащих за выслугу лет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362,6 тыс. руб.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80112" y="1772816"/>
            <a:ext cx="3563888" cy="144016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Некоммерческих организаций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 тыс.руб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1835696" y="1412776"/>
            <a:ext cx="360040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20272" y="1412776"/>
            <a:ext cx="288032" cy="28803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Documents and Settings\1\Рабочий стол\ДОКУМЕНТЫ 2020\Отчет главы\Отчет главы за 2019 год\IMG-20200212-WA000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</p:spPr>
      </p:pic>
      <p:pic>
        <p:nvPicPr>
          <p:cNvPr id="3076" name="Picture 4" descr="https://sun9-37.userapi.com/c857132/v857132492/eeaa9/luaKvQin4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5753100" cy="2996952"/>
          </a:xfrm>
          <a:prstGeom prst="rect">
            <a:avLst/>
          </a:prstGeom>
          <a:noFill/>
        </p:spPr>
      </p:pic>
      <p:pic>
        <p:nvPicPr>
          <p:cNvPr id="3074" name="Picture 2" descr="https://pbs.twimg.com/media/D6HjJ9iXkAAuqW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861048"/>
            <a:ext cx="3707904" cy="2996952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714480" y="0"/>
            <a:ext cx="5786478" cy="1844824"/>
          </a:xfrm>
          <a:prstGeom prst="ellipse">
            <a:avLst/>
          </a:prstGeom>
          <a:solidFill>
            <a:schemeClr val="bg2">
              <a:lumMod val="9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Физическая культура и спорт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5 910,9 тыс.руб.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1916832"/>
            <a:ext cx="3275856" cy="1368152"/>
          </a:xfrm>
          <a:prstGeom prst="roundRect">
            <a:avLst/>
          </a:prstGeom>
          <a:solidFill>
            <a:schemeClr val="bg2">
              <a:lumMod val="9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Массовый спорт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113,5 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28184" y="1916832"/>
            <a:ext cx="2786082" cy="128588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Выполнение муниципального задания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5 695,9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75656" y="1124744"/>
            <a:ext cx="288032" cy="648072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596336" y="1052736"/>
            <a:ext cx="360040" cy="72008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rcbbank.ru/wp-content/uploads/2018/02/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2195736" y="188640"/>
            <a:ext cx="5500726" cy="1512168"/>
          </a:xfrm>
          <a:prstGeom prst="roundRect">
            <a:avLst/>
          </a:prstGeom>
          <a:solidFill>
            <a:schemeClr val="bg2">
              <a:lumMod val="9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Обслуживание государственного и муниципального долга *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2,8 тыс.руб.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5373216"/>
            <a:ext cx="7643866" cy="13681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*Кредитный договор №26-310/19-16 от 2 августа 2019 года. Дополнительное соглашение № 1 от 8 июня 2020 года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Срок -1 июля 2021 года. Задолженность по бюджетному кредиту из районного бюджета в сумме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5 800,0 </a:t>
            </a:r>
            <a:r>
              <a:rPr lang="ru-RU" dirty="0" smtClean="0">
                <a:solidFill>
                  <a:schemeClr val="tx1"/>
                </a:solidFill>
              </a:rPr>
              <a:t>тыс.рублей погашена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в июле 2022 года.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411760" y="476672"/>
            <a:ext cx="4320480" cy="18002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Переданные полномочия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494,9 тыс.руб.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043608" y="692696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020272" y="764704"/>
            <a:ext cx="864096" cy="864096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0" y="1916832"/>
            <a:ext cx="3419872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внешнего муниципального финансового контроля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163,8 тыс.руб.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508104" y="1916832"/>
            <a:ext cx="3635896" cy="136815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осуществлению внутреннего муниципального финансового контроля </a:t>
            </a:r>
          </a:p>
          <a:p>
            <a:pPr algn="ctr"/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171,6 тыс.руб.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520" y="4725144"/>
            <a:ext cx="4032448" cy="172819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сфере закупок товаров, работ, услуг для обеспечение муниципальных нужд 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29,3 тыс. руб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55776" y="2996952"/>
            <a:ext cx="3851920" cy="1584176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организацию библиотечного обслуживания населения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130, 0 тыс. руб.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88024" y="4797152"/>
            <a:ext cx="3888432" cy="165618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обеспечения жителей поселения услугами торговли</a:t>
            </a:r>
          </a:p>
          <a:p>
            <a:pPr algn="ctr"/>
            <a:endParaRPr lang="ru-RU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0,2 тыс. руб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1\Рабочий стол\starotitarovskii-lima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5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на доходы физических лиц (норматив отчисления 15%) тыс.рублей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196975"/>
          <a:ext cx="8229600" cy="512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80120"/>
          </a:xfr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Земельный налог (норматив отчисления 100%), тыс.рублей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80120"/>
          </a:xfr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 на имущество (норматив отчисления 100%), тыс.рублей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244827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За 2022 год было проведено 48 заседания чрезвычайной комиссии по вопросам погашения задолженности по имущественным налогам. Сумма погашенной задолженности составила 1 миллион 716 тысяч рублей. Проведено 10 рейдов совместно  со службой судебных приставов. Данная работа проводится еженедельно и направлена на укрепление налоговой и бюджетной дисциплины.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4" name="Picture 3" descr="C:\Documents and Settings\1\Рабочий стол\общая папка\ЧК\62e11d67-2db7-44d4-b4f1-4eb6abe5c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923928" cy="422108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636912"/>
            <a:ext cx="4934352" cy="286379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572008"/>
            <a:ext cx="4934352" cy="2285992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080120"/>
          </a:xfr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Единый сельскохозяйственный налог 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(норматив отчисления 50%), тыс.рублей</a:t>
            </a:r>
            <a:endParaRPr lang="ru-RU" sz="28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1268760"/>
          <a:ext cx="8856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20080"/>
          </a:xfr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Акцизы, тыс.рублей</a:t>
            </a:r>
            <a:endParaRPr lang="ru-RU" sz="32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79512" y="980728"/>
          <a:ext cx="885698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2120</TotalTime>
  <Words>698</Words>
  <Application>Microsoft Office PowerPoint</Application>
  <PresentationFormat>Экран (4:3)</PresentationFormat>
  <Paragraphs>217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Ежегодный отчет Главы Старотитаровского сельского поселения Темрюкского района о результатах своей деятельности и деятельности администрации Старотитаровского сельского поселения Темрюкского района за 2022 год </vt:lpstr>
      <vt:lpstr>Доходы бюджета  Старотитаровского сельского поселения  Темрюкского района за 2022 год </vt:lpstr>
      <vt:lpstr>Структура доходов Старотитаровского сельского поселения Темрюкского района в 2022 году, %</vt:lpstr>
      <vt:lpstr>Налог на доходы физических лиц (норматив отчисления 15%) тыс.рублей</vt:lpstr>
      <vt:lpstr>Земельный налог (норматив отчисления 100%), тыс.рублей</vt:lpstr>
      <vt:lpstr>Налог на имущество (норматив отчисления 100%), тыс.рублей</vt:lpstr>
      <vt:lpstr>За 2022 год было проведено 48 заседания чрезвычайной комиссии по вопросам погашения задолженности по имущественным налогам. Сумма погашенной задолженности составила 1 миллион 716 тысяч рублей. Проведено 10 рейдов совместно  со службой судебных приставов. Данная работа проводится еженедельно и направлена на укрепление налоговой и бюджетной дисциплины. </vt:lpstr>
      <vt:lpstr>Единый сельскохозяйственный налог  (норматив отчисления 50%), тыс.рублей</vt:lpstr>
      <vt:lpstr>Акцизы, тыс.рублей</vt:lpstr>
      <vt:lpstr>Неналоговые Доходы бюджета  на 2022 год:</vt:lpstr>
      <vt:lpstr>Безвозмездные поступления</vt:lpstr>
      <vt:lpstr>Расходы бюджета  Старотитаровского сельского поселения  Темрюкского района за 2022 год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Приобретены две остановки по пер.Ильича </vt:lpstr>
      <vt:lpstr>Слайд 27</vt:lpstr>
      <vt:lpstr>Освещение</vt:lpstr>
      <vt:lpstr>Слайд 29</vt:lpstr>
      <vt:lpstr>Слайд 30</vt:lpstr>
      <vt:lpstr> Косметический ремонт памятников в 2022 году 10,6 тыс.руб. </vt:lpstr>
      <vt:lpstr>Слайд 32</vt:lpstr>
      <vt:lpstr>Слайд 33</vt:lpstr>
      <vt:lpstr>Слайд 34</vt:lpstr>
      <vt:lpstr>Слайд 35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</cp:lastModifiedBy>
  <cp:revision>647</cp:revision>
  <dcterms:modified xsi:type="dcterms:W3CDTF">2023-01-31T06:05:42Z</dcterms:modified>
</cp:coreProperties>
</file>