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3"/>
  </p:notesMasterIdLst>
  <p:sldIdLst>
    <p:sldId id="282" r:id="rId2"/>
    <p:sldId id="311" r:id="rId3"/>
    <p:sldId id="325" r:id="rId4"/>
    <p:sldId id="326" r:id="rId5"/>
    <p:sldId id="327" r:id="rId6"/>
    <p:sldId id="328" r:id="rId7"/>
    <p:sldId id="307" r:id="rId8"/>
    <p:sldId id="329" r:id="rId9"/>
    <p:sldId id="330" r:id="rId10"/>
    <p:sldId id="264" r:id="rId11"/>
    <p:sldId id="310" r:id="rId12"/>
    <p:sldId id="280" r:id="rId13"/>
    <p:sldId id="312" r:id="rId14"/>
    <p:sldId id="267" r:id="rId15"/>
    <p:sldId id="323" r:id="rId16"/>
    <p:sldId id="324" r:id="rId17"/>
    <p:sldId id="269" r:id="rId18"/>
    <p:sldId id="270" r:id="rId19"/>
    <p:sldId id="320" r:id="rId20"/>
    <p:sldId id="271" r:id="rId21"/>
    <p:sldId id="321" r:id="rId22"/>
    <p:sldId id="272" r:id="rId23"/>
    <p:sldId id="299" r:id="rId24"/>
    <p:sldId id="331" r:id="rId25"/>
    <p:sldId id="313" r:id="rId26"/>
    <p:sldId id="273" r:id="rId27"/>
    <p:sldId id="274" r:id="rId28"/>
    <p:sldId id="275" r:id="rId29"/>
    <p:sldId id="276" r:id="rId30"/>
    <p:sldId id="30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21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7241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72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</c:spPr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</c:spPr>
          </c:dPt>
          <c:dPt>
            <c:idx val="4"/>
            <c:spPr>
              <a:solidFill>
                <a:srgbClr val="FFFF00"/>
              </a:solidFill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</c:spPr>
          </c:dPt>
          <c:dPt>
            <c:idx val="7"/>
            <c:spPr>
              <a:solidFill>
                <a:srgbClr val="92D050"/>
              </a:solidFill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</c:spPr>
          </c:dPt>
          <c:dPt>
            <c:idx val="8"/>
            <c:spPr>
              <a:solidFill>
                <a:srgbClr val="FF0000"/>
              </a:solidFill>
              <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ln>
            </c:spPr>
          </c:dPt>
          <c:dLbls>
            <c:dLbl>
              <c:idx val="0"/>
              <c:layout>
                <c:manualLayout>
                  <c:x val="-0.14568896691871705"/>
                  <c:y val="1.4279524497278095E-2"/>
                </c:manualLayout>
              </c:layout>
              <c:showVal val="1"/>
            </c:dLbl>
            <c:dLbl>
              <c:idx val="8"/>
              <c:layout>
                <c:manualLayout>
                  <c:x val="8.0195239658043871E-2"/>
                  <c:y val="0.1261498722364181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имущ-во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Доходы от реализации имущ-ва</c:v>
                </c:pt>
                <c:pt idx="8">
                  <c:v>Безвозмездные поступления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29.3</c:v>
                </c:pt>
                <c:pt idx="1">
                  <c:v>10.200000000000001</c:v>
                </c:pt>
                <c:pt idx="2">
                  <c:v>7.7</c:v>
                </c:pt>
                <c:pt idx="3">
                  <c:v>5.7</c:v>
                </c:pt>
                <c:pt idx="4">
                  <c:v>13.2</c:v>
                </c:pt>
                <c:pt idx="5">
                  <c:v>0.70000000000000018</c:v>
                </c:pt>
                <c:pt idx="6">
                  <c:v>1.4</c:v>
                </c:pt>
                <c:pt idx="7">
                  <c:v>6</c:v>
                </c:pt>
                <c:pt idx="8">
                  <c:v>24.5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17364148925862"/>
          <c:y val="1.3606420983303384E-2"/>
          <c:w val="0.32556709925148297"/>
          <c:h val="0.9100029258531025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</c:spPr>
          <c:dLbls>
            <c:dLbl>
              <c:idx val="0"/>
              <c:layout>
                <c:manualLayout>
                  <c:x val="9.2591377466705576E-3"/>
                  <c:y val="-2.4767801857585254E-3"/>
                </c:manualLayout>
              </c:layout>
              <c:spPr/>
              <c:txPr>
                <a:bodyPr/>
                <a:lstStyle/>
                <a:p>
                  <a:pPr>
                    <a:defRPr sz="2400" b="1" i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629629629629633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 i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33876.9</c:v>
                </c:pt>
                <c:pt idx="1">
                  <c:v>31462.799999999996</c:v>
                </c:pt>
              </c:numCache>
            </c:numRef>
          </c:val>
        </c:ser>
        <c:axId val="165409920"/>
        <c:axId val="165613568"/>
      </c:barChart>
      <c:catAx>
        <c:axId val="165409920"/>
        <c:scaling>
          <c:orientation val="minMax"/>
        </c:scaling>
        <c:axPos val="b"/>
        <c:numFmt formatCode="General" sourceLinked="1"/>
        <c:tickLblPos val="nextTo"/>
        <c:crossAx val="165613568"/>
        <c:crosses val="autoZero"/>
        <c:auto val="1"/>
        <c:lblAlgn val="ctr"/>
        <c:lblOffset val="100"/>
      </c:catAx>
      <c:valAx>
        <c:axId val="165613568"/>
        <c:scaling>
          <c:orientation val="minMax"/>
        </c:scaling>
        <c:axPos val="l"/>
        <c:majorGridlines/>
        <c:numFmt formatCode="General" sourceLinked="1"/>
        <c:tickLblPos val="nextTo"/>
        <c:crossAx val="165409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 b="1" i="1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5.7355867414912104E-3"/>
                  <c:y val="-0.17636929230085541"/>
                </c:manualLayout>
              </c:layout>
              <c:showVal val="1"/>
            </c:dLbl>
            <c:dLbl>
              <c:idx val="1"/>
              <c:layout>
                <c:manualLayout>
                  <c:x val="1.4338966853728074E-3"/>
                  <c:y val="-0.4478851765008570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15247.3</c:v>
                </c:pt>
                <c:pt idx="1">
                  <c:v>15535.6</c:v>
                </c:pt>
              </c:numCache>
            </c:numRef>
          </c:val>
        </c:ser>
        <c:overlap val="100"/>
        <c:axId val="165650432"/>
        <c:axId val="165651968"/>
      </c:barChart>
      <c:catAx>
        <c:axId val="165650432"/>
        <c:scaling>
          <c:orientation val="minMax"/>
        </c:scaling>
        <c:axPos val="b"/>
        <c:numFmt formatCode="General" sourceLinked="1"/>
        <c:tickLblPos val="nextTo"/>
        <c:crossAx val="165651968"/>
        <c:crosses val="autoZero"/>
        <c:auto val="1"/>
        <c:lblAlgn val="ctr"/>
        <c:lblOffset val="100"/>
      </c:catAx>
      <c:valAx>
        <c:axId val="165651968"/>
        <c:scaling>
          <c:orientation val="minMax"/>
        </c:scaling>
        <c:axPos val="l"/>
        <c:majorGridlines/>
        <c:numFmt formatCode="General" sourceLinked="1"/>
        <c:tickLblPos val="nextTo"/>
        <c:crossAx val="165650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 i="1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4338966853728082E-3"/>
                  <c:y val="-0.45948841941538671"/>
                </c:manualLayout>
              </c:layout>
              <c:showVal val="1"/>
            </c:dLbl>
            <c:dLbl>
              <c:idx val="1"/>
              <c:layout>
                <c:manualLayout>
                  <c:x val="1.4338966853728082E-3"/>
                  <c:y val="-0.3759452531590059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6606.6</c:v>
                </c:pt>
                <c:pt idx="1">
                  <c:v>5219.1000000000004</c:v>
                </c:pt>
              </c:numCache>
            </c:numRef>
          </c:val>
        </c:ser>
        <c:overlap val="100"/>
        <c:axId val="169883136"/>
        <c:axId val="169884672"/>
      </c:barChart>
      <c:catAx>
        <c:axId val="169883136"/>
        <c:scaling>
          <c:orientation val="minMax"/>
        </c:scaling>
        <c:axPos val="b"/>
        <c:numFmt formatCode="General" sourceLinked="1"/>
        <c:tickLblPos val="nextTo"/>
        <c:crossAx val="169884672"/>
        <c:crosses val="autoZero"/>
        <c:auto val="1"/>
        <c:lblAlgn val="ctr"/>
        <c:lblOffset val="100"/>
      </c:catAx>
      <c:valAx>
        <c:axId val="169884672"/>
        <c:scaling>
          <c:orientation val="minMax"/>
        </c:scaling>
        <c:axPos val="l"/>
        <c:majorGridlines/>
        <c:numFmt formatCode="General" sourceLinked="1"/>
        <c:tickLblPos val="nextTo"/>
        <c:crossAx val="16988313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2.86779337074562E-3"/>
                  <c:y val="-0.44324387933504472"/>
                </c:manualLayout>
              </c:layout>
              <c:showVal val="1"/>
            </c:dLbl>
            <c:dLbl>
              <c:idx val="1"/>
              <c:layout>
                <c:manualLayout>
                  <c:x val="-7.1694834268640432E-3"/>
                  <c:y val="-0.1021087203760986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8939.2999999999956</c:v>
                </c:pt>
                <c:pt idx="1">
                  <c:v>805.5</c:v>
                </c:pt>
              </c:numCache>
            </c:numRef>
          </c:val>
        </c:ser>
        <c:overlap val="100"/>
        <c:axId val="168153472"/>
        <c:axId val="168155008"/>
      </c:barChart>
      <c:catAx>
        <c:axId val="168153472"/>
        <c:scaling>
          <c:orientation val="minMax"/>
        </c:scaling>
        <c:axPos val="b"/>
        <c:numFmt formatCode="General" sourceLinked="1"/>
        <c:tickLblPos val="nextTo"/>
        <c:crossAx val="168155008"/>
        <c:crosses val="autoZero"/>
        <c:auto val="1"/>
        <c:lblAlgn val="ctr"/>
        <c:lblOffset val="100"/>
      </c:catAx>
      <c:valAx>
        <c:axId val="168155008"/>
        <c:scaling>
          <c:orientation val="minMax"/>
        </c:scaling>
        <c:axPos val="l"/>
        <c:majorGridlines/>
        <c:numFmt formatCode="General" sourceLinked="1"/>
        <c:tickLblPos val="nextTo"/>
        <c:crossAx val="16815347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868076085493748E-2"/>
          <c:y val="3.7450873514054052E-2"/>
          <c:w val="0.75533657958510481"/>
          <c:h val="0.8767859126763701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0.43500565909343408"/>
                </c:manualLayout>
              </c:layout>
              <c:showVal val="1"/>
            </c:dLbl>
            <c:dLbl>
              <c:idx val="1"/>
              <c:layout>
                <c:manualLayout>
                  <c:x val="-1.1471173482982485E-2"/>
                  <c:y val="-0.19412235446061538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11861</c:v>
                </c:pt>
                <c:pt idx="1">
                  <c:v>11204.7</c:v>
                </c:pt>
              </c:numCache>
            </c:numRef>
          </c:val>
        </c:ser>
        <c:overlap val="100"/>
        <c:axId val="168553856"/>
        <c:axId val="176961024"/>
      </c:barChart>
      <c:catAx>
        <c:axId val="168553856"/>
        <c:scaling>
          <c:orientation val="minMax"/>
        </c:scaling>
        <c:axPos val="b"/>
        <c:numFmt formatCode="General" sourceLinked="1"/>
        <c:tickLblPos val="nextTo"/>
        <c:crossAx val="176961024"/>
        <c:crosses val="autoZero"/>
        <c:auto val="1"/>
        <c:lblAlgn val="ctr"/>
        <c:lblOffset val="100"/>
      </c:catAx>
      <c:valAx>
        <c:axId val="176961024"/>
        <c:scaling>
          <c:orientation val="minMax"/>
        </c:scaling>
        <c:axPos val="l"/>
        <c:majorGridlines/>
        <c:numFmt formatCode="General" sourceLinked="1"/>
        <c:tickLblPos val="nextTo"/>
        <c:crossAx val="16855385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76AB-587E-4FEF-9979-8C74A954FCB4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8A45-0DF4-4DB9-B56A-EAF2A87D30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Ежегодный отчет</a:t>
            </a:r>
            <a:br>
              <a:rPr lang="ru-RU" sz="27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Главы Старотитаровского сельского поселения Темрюкского района о результатах своей деятельности и деятельности администрации Старотитаровского сельского поселения Темрюкского района за 2023 год</a:t>
            </a:r>
            <a:r>
              <a:rPr lang="ru-RU" sz="44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1\Рабочий стол\Flag_of_Starotitarovskoe_(Krasnodar_krai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264696" cy="34467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15328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 бюджета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2023 год: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12775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9138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5242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получаемые в виде арендной платы, а также средства от продажи права на заключение договоров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аренды за земли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802,3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7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1 583,3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4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8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 от использования имущества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3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975,5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249000" cy="453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500"/>
                <a:gridCol w="41245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выравнивание бюджетной обеспеченности</a:t>
                      </a:r>
                    </a:p>
                    <a:p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3 220,7</a:t>
                      </a: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1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осуществление первичного воинского учета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1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выполнение передаваемых полномочий ( административные комиссии)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7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</a:p>
                    <a:p>
                      <a:endParaRPr lang="ru-RU" sz="1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дотации бюджетам сельских поселений</a:t>
                      </a:r>
                    </a:p>
                    <a:p>
                      <a:endParaRPr lang="ru-RU" sz="1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сельских поселений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567,5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511,3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5661248"/>
          <a:ext cx="820891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375,9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Старотитаровского сельского поселения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Темрюкского района за 2023 год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photo_5283023328900141652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952328" cy="3551040"/>
          </a:xfrm>
          <a:prstGeom prst="rect">
            <a:avLst/>
          </a:prstGeom>
          <a:noFill/>
        </p:spPr>
      </p:pic>
      <p:pic>
        <p:nvPicPr>
          <p:cNvPr id="1027" name="Picture 3" descr="C:\Users\User\Desktop\photo_5283023328900141548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0243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639"/>
          <a:ext cx="8363272" cy="641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65728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6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всего, в том числе (тыс.руб.)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118877,8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108255,6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91,1 %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27 193,2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26 625,2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97,9%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5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98,9%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71,9%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78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907704" y="476672"/>
            <a:ext cx="5544616" cy="119675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916832"/>
            <a:ext cx="3960440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деят-ти администрации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8 246,0 тыс.руб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4653136"/>
            <a:ext cx="3456384" cy="12155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функций МКУ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15 173,2 тыс.руб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1916832"/>
            <a:ext cx="4320480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политика и развитие гражданского общества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512,5 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4725144"/>
            <a:ext cx="3528392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584,6 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6732240" y="3140968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979712" y="3068960"/>
            <a:ext cx="50405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7776864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Территориального общественного самоуправления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352,8  тыс.руб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79aa85f8-9aba-42d3-999a-d578b670ee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816424" cy="3384376"/>
          </a:xfrm>
          <a:prstGeom prst="rect">
            <a:avLst/>
          </a:prstGeom>
          <a:noFill/>
        </p:spPr>
      </p:pic>
      <p:pic>
        <p:nvPicPr>
          <p:cNvPr id="1028" name="Picture 4" descr="C:\Users\User\Desktop\daad08eb-ec5f-431b-80bf-06181614c4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18062"/>
            <a:ext cx="3744416" cy="335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424936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211,5 тыс.руб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фото к отчету\a164170e-d7b1-4c7b-9292-e1b51c549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816424" cy="4248472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к отчету\ec86e639-3d7b-4791-9bcd-6814577d13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kartinkinaden.ru/uploads/posts/2020-07/1593801766_70-p-fon-khaki-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28662" y="2636912"/>
            <a:ext cx="7572428" cy="400679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первичного воинского учета на территориях, где отсутствуют военные комиссариаты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593,1 тыс.руб.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42" y="214290"/>
            <a:ext cx="6286544" cy="14865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99592" y="0"/>
            <a:ext cx="7632848" cy="15567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725144"/>
            <a:ext cx="3714776" cy="15693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ДНД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122,4  тыс . 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User\Desktop\IcF_r2Upm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4644008" cy="245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User\Desktop\RuRW14S-y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32048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к отчету\3cf106b0-f79c-4871-9403-81fa1e1154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5283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39552" y="404664"/>
            <a:ext cx="4752528" cy="14401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118,9 тыс. руб.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к отчету\d1b02f9c-ca96-41b2-b758-79ac610851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292839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фото к отчету\09ec68ba-419c-4a5f-9d88-15d07dcdaa4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880320" cy="442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фото к отчету\830bec28-8a6a-49f7-9774-e34e6f17ca9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5202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115328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Старотитаровского сельского поселения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Темрюкского района за 2023 год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3" y="1804056"/>
          <a:ext cx="7816952" cy="45788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54238"/>
                <a:gridCol w="1954238"/>
                <a:gridCol w="1954238"/>
                <a:gridCol w="1954238"/>
              </a:tblGrid>
              <a:tr h="5507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плана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37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бюджета всего, в т.ч.:</a:t>
                      </a:r>
                    </a:p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108 112,8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115 640,8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80 736,9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87 264,9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28 375,9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28 375,9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261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1700808"/>
            <a:ext cx="3672408" cy="13681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32 880,8 тыс.рублей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91680" y="0"/>
            <a:ext cx="5572164" cy="13407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1340768"/>
            <a:ext cx="360040" cy="36004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фото к отчету\ae89313b-c6a2-4241-8759-973291817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2790310" cy="372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User\Desktop\фото к отчету\013c3a2e-4478-42df-b307-37f9f0ff5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60981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User\Desktop\фото к отчету\останов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24944"/>
            <a:ext cx="23762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к отчету\36774e1b-4424-4b36-8205-f78e15a5c98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251520" y="1052736"/>
            <a:ext cx="42484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фото к отчету\загруженное (1).png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4788024" y="1052736"/>
            <a:ext cx="410445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404664"/>
            <a:ext cx="6167038" cy="14287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2420888"/>
            <a:ext cx="4824536" cy="25922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 для земельных участков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11,7 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Photo by СТАРОТИТАРОВСКАЯ on June 29, 2020. На изображении может находиться: дерево, небо, на улице и природ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Photo by СТАРОТИТАРОВСКАЯ on June 29, 2020. На изображении может находиться: дерево, небо, на улице и природ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23728" y="548680"/>
            <a:ext cx="4752528" cy="15121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24 606,6 тыс. руб.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к отчету\24b79452-1704-4b29-8bd4-e5929df224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816424" cy="4248472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к отчету\886f13ab-6469-49be-9afa-652ac732f6f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960440" cy="424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Приобретена остановка по пер.Ильича </a:t>
            </a:r>
            <a:endParaRPr lang="ru-RU" sz="2800" dirty="0"/>
          </a:p>
        </p:txBody>
      </p:sp>
      <p:pic>
        <p:nvPicPr>
          <p:cNvPr id="8194" name="Picture 2" descr="C:\Users\User\Desktop\фото к отчету\a6f0599a-ed76-431a-b2bc-266d6db0b4b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968552" cy="158417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уличного освещения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2708920"/>
            <a:ext cx="2664296" cy="648072"/>
          </a:xfrm>
          <a:prstGeom prst="roundRect">
            <a:avLst>
              <a:gd name="adj" fmla="val 2695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1 156,9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6084168" y="4077072"/>
            <a:ext cx="2627784" cy="17281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Приобретено ламп светодиодных в кол-ве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 штук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11760" y="357301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2200" y="350100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67544" y="3933056"/>
            <a:ext cx="2664296" cy="18722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Приобретено светильников в кол-ве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штук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rtal.edu.asu.ru/pluginfile.php/471880/course/overviewfiles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928794" y="116632"/>
            <a:ext cx="5500726" cy="165618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2708920"/>
            <a:ext cx="5040560" cy="201622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муниципальных служащих в области противодействия коррупции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22,5 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7089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1988840"/>
            <a:ext cx="432048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68.userapi.com/nzmiLJ9YQYtSzCaVoKbX4gZ2cFtA6-8qSQ6HVA/DPSsaYcnK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652120" y="3933056"/>
            <a:ext cx="2880320" cy="151216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памятников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559,8 тыс.руб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3933056"/>
            <a:ext cx="3096344" cy="1512168"/>
          </a:xfrm>
          <a:prstGeom prst="roundRect">
            <a:avLst/>
          </a:prstGeom>
          <a:solidFill>
            <a:schemeClr val="bg2">
              <a:lumMod val="9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Выполнение муниципального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задания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15 411,4 тыс.руб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6372200" y="2924944"/>
            <a:ext cx="360040" cy="57606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843808" y="2852936"/>
            <a:ext cx="360040" cy="57606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User\Desktop\фото к отчету\ec86e639-3d7b-4791-9bcd-6814577d13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283968" cy="1872209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к отчету\92d7eb3d-c303-4081-9aaf-9cec44a86d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4788024" cy="18002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699792" y="908720"/>
            <a:ext cx="3816424" cy="1991144"/>
          </a:xfrm>
          <a:prstGeom prst="ellipse">
            <a:avLst/>
          </a:prstGeom>
          <a:solidFill>
            <a:schemeClr val="bg2">
              <a:lumMod val="9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16 101,2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1\Рабочий стол\Отчет глав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90699" y="3717032"/>
            <a:ext cx="475330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sun9-43.userapi.com/385RA10Dw_fnb2FqMMSwGjm1MfnedZhPvyuvgg/qy6FjoHMY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3"/>
            <a:ext cx="486003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2051720" y="0"/>
            <a:ext cx="4896544" cy="148478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772816"/>
            <a:ext cx="3500462" cy="14967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 муниципальных служащих за выслугу лет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406,8 тыс. руб.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1772816"/>
            <a:ext cx="3563888" cy="14401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Некоммерческих организаций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50,0 тыс.руб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35696" y="1412776"/>
            <a:ext cx="360040" cy="28803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20272" y="1412776"/>
            <a:ext cx="288032" cy="28803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0"/>
            <a:ext cx="5786478" cy="1844824"/>
          </a:xfrm>
          <a:prstGeom prst="ellipse">
            <a:avLst/>
          </a:prstGeom>
          <a:solidFill>
            <a:schemeClr val="bg2">
              <a:lumMod val="9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Физическая культура и спорт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6 575,2 тыс.руб.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916832"/>
            <a:ext cx="3275856" cy="1368152"/>
          </a:xfrm>
          <a:prstGeom prst="roundRect">
            <a:avLst/>
          </a:prstGeom>
          <a:solidFill>
            <a:schemeClr val="bg2">
              <a:lumMod val="9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Массовый спорт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200,0 тыс.руб.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1916832"/>
            <a:ext cx="3002106" cy="12858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Выполнение муниципального задания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6 575,2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75656" y="1124744"/>
            <a:ext cx="288032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96336" y="1052736"/>
            <a:ext cx="360040" cy="72008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User\Desktop\фото к отчету\726acdb9-60ca-4019-9ff6-18b4cfe7e7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960440" cy="2929706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к отчету\8524d535-39d0-49ee-ae82-fe9a3474847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Старотитаровского сельского поселения Темрюкского района в 2023 году, %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52500"/>
          <a:ext cx="8507288" cy="578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476672"/>
            <a:ext cx="4320480" cy="1800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Переданные полномочия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494,9 тыс.руб.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43608" y="692696"/>
            <a:ext cx="864096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20272" y="764704"/>
            <a:ext cx="864096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1916832"/>
            <a:ext cx="3419872" cy="13681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осуществлению внешнего муниципального финансового контроля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170,9 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1916832"/>
            <a:ext cx="3635896" cy="13681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осуществлению внутреннего муниципального финансового контроля 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183,7 тыс.руб.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4725144"/>
            <a:ext cx="4032448" cy="17281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закупок товаров, работ, услуг для обеспечение муниципальных нужд 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32,9 тыс. руб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55776" y="2996952"/>
            <a:ext cx="3851920" cy="158417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организацию библиотечного обслуживания населения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130, 0 тыс. руб.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8024" y="4797152"/>
            <a:ext cx="3888432" cy="165618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обеспечения жителей поселения услугами торговли</a:t>
            </a: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0,6 тыс. руб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starotitarovskii-lim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(норматив отчисления 15%) тыс.рублей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51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Земельный налог (норматив отчисления 100%), тыс.рублей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имущество (норматив отчисления 100%), тыс.рублей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4482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 2023 год было проведено 48 заседания чрезвычайной комиссии по вопросам погашения задолженности по имущественным налогам. Сумма погашенной задолженности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миллион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049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тысяч рублей. Проведено 10 рейдов совместно  со службой судебных приставов. Данная работа проводится еженедельно и направлена на укрепление налоговой и бюджетной дисциплины.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636912"/>
            <a:ext cx="4646320" cy="345638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3672408" cy="3384376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(норматив отчисления 50%), тыс.рублей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  <a:solidFill>
            <a:schemeClr val="bg1">
              <a:lumMod val="8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Акцизы, тыс.рублей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2242</TotalTime>
  <Words>602</Words>
  <Application>Microsoft Office PowerPoint</Application>
  <PresentationFormat>Экран 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Ежегодный отчет Главы Старотитаровского сельского поселения Темрюкского района о результатах своей деятельности и деятельности администрации Старотитаровского сельского поселения Темрюкского района за 2023 год </vt:lpstr>
      <vt:lpstr>Доходы бюджета  Старотитаровского сельского поселения  Темрюкского района за 2023 год </vt:lpstr>
      <vt:lpstr>Структура доходов Старотитаровского сельского поселения Темрюкского района в 2023 году, %</vt:lpstr>
      <vt:lpstr>Налог на доходы физических лиц (норматив отчисления 15%) тыс.рублей</vt:lpstr>
      <vt:lpstr>Земельный налог (норматив отчисления 100%), тыс.рублей</vt:lpstr>
      <vt:lpstr>Налог на имущество (норматив отчисления 100%), тыс.рублей</vt:lpstr>
      <vt:lpstr>За 2023 год было проведено 48 заседания чрезвычайной комиссии по вопросам погашения задолженности по имущественным налогам. Сумма погашенной задолженности составила 2 миллион 049 тысяч рублей. Проведено 10 рейдов совместно  со службой судебных приставов. Данная работа проводится еженедельно и направлена на укрепление налоговой и бюджетной дисциплины. </vt:lpstr>
      <vt:lpstr>Единый сельскохозяйственный налог  (норматив отчисления 50%), тыс.рублей</vt:lpstr>
      <vt:lpstr>Акцизы, тыс.рублей</vt:lpstr>
      <vt:lpstr>Неналоговые Доходы бюджета  на 2023 год:</vt:lpstr>
      <vt:lpstr>Безвозмездные поступления</vt:lpstr>
      <vt:lpstr>Расходы бюджета  Старотитаровского сельского поселения  Темрюкского района за 2023 год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Приобретена остановка по пер.Ильича </vt:lpstr>
      <vt:lpstr>Организация уличного освещения</vt:lpstr>
      <vt:lpstr>Слайд 26</vt:lpstr>
      <vt:lpstr>Слайд 27</vt:lpstr>
      <vt:lpstr>Слайд 28</vt:lpstr>
      <vt:lpstr>Слайд 29</vt:lpstr>
      <vt:lpstr>Слайд 30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691</cp:revision>
  <dcterms:modified xsi:type="dcterms:W3CDTF">2024-10-16T06:40:04Z</dcterms:modified>
</cp:coreProperties>
</file>